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4"/>
  </p:handoutMasterIdLst>
  <p:sldIdLst>
    <p:sldId id="256" r:id="rId2"/>
    <p:sldId id="259" r:id="rId3"/>
    <p:sldId id="258" r:id="rId4"/>
    <p:sldId id="274" r:id="rId5"/>
    <p:sldId id="257" r:id="rId6"/>
    <p:sldId id="272" r:id="rId7"/>
    <p:sldId id="262" r:id="rId8"/>
    <p:sldId id="263" r:id="rId9"/>
    <p:sldId id="268" r:id="rId10"/>
    <p:sldId id="273" r:id="rId11"/>
    <p:sldId id="275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57"/>
    <p:restoredTop sz="93542"/>
  </p:normalViewPr>
  <p:slideViewPr>
    <p:cSldViewPr>
      <p:cViewPr varScale="1">
        <p:scale>
          <a:sx n="56" d="100"/>
          <a:sy n="56" d="100"/>
        </p:scale>
        <p:origin x="-149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5E8D8-B46B-3F4A-B153-19D032BF0D13}" type="datetimeFigureOut">
              <a:rPr lang="en-US" smtClean="0"/>
              <a:t>8/28/17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6E3575-300B-844E-8744-2C83AD89E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53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D8F-2289-4B98-B2AF-FE6348FB692C}" type="datetimeFigureOut">
              <a:rPr lang="en-US" smtClean="0"/>
              <a:t>8/28/17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1FAB037-DC3F-440F-9AA6-A1FBC882D8F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D8F-2289-4B98-B2AF-FE6348FB692C}" type="datetimeFigureOut">
              <a:rPr lang="en-US" smtClean="0"/>
              <a:t>8/28/17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AB037-DC3F-440F-9AA6-A1FBC882D8F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1FAB037-DC3F-440F-9AA6-A1FBC882D8F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D8F-2289-4B98-B2AF-FE6348FB692C}" type="datetimeFigureOut">
              <a:rPr lang="en-US" smtClean="0"/>
              <a:t>8/28/17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D8F-2289-4B98-B2AF-FE6348FB692C}" type="datetimeFigureOut">
              <a:rPr lang="en-US" smtClean="0"/>
              <a:t>8/28/17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1FAB037-DC3F-440F-9AA6-A1FBC882D8F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D8F-2289-4B98-B2AF-FE6348FB692C}" type="datetimeFigureOut">
              <a:rPr lang="en-US" smtClean="0"/>
              <a:t>8/28/17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1FAB037-DC3F-440F-9AA6-A1FBC882D8F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3389D8F-2289-4B98-B2AF-FE6348FB692C}" type="datetimeFigureOut">
              <a:rPr lang="en-US" smtClean="0"/>
              <a:t>8/28/17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AB037-DC3F-440F-9AA6-A1FBC882D8F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D8F-2289-4B98-B2AF-FE6348FB692C}" type="datetimeFigureOut">
              <a:rPr lang="en-US" smtClean="0"/>
              <a:t>8/28/17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1FAB037-DC3F-440F-9AA6-A1FBC882D8F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D8F-2289-4B98-B2AF-FE6348FB692C}" type="datetimeFigureOut">
              <a:rPr lang="en-US" smtClean="0"/>
              <a:t>8/28/17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1FAB037-DC3F-440F-9AA6-A1FBC882D8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D8F-2289-4B98-B2AF-FE6348FB692C}" type="datetimeFigureOut">
              <a:rPr lang="en-US" smtClean="0"/>
              <a:t>8/28/17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1FAB037-DC3F-440F-9AA6-A1FBC882D8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1FAB037-DC3F-440F-9AA6-A1FBC882D8F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D8F-2289-4B98-B2AF-FE6348FB692C}" type="datetimeFigureOut">
              <a:rPr lang="en-US" smtClean="0"/>
              <a:t>8/28/17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1FAB037-DC3F-440F-9AA6-A1FBC882D8F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3389D8F-2289-4B98-B2AF-FE6348FB692C}" type="datetimeFigureOut">
              <a:rPr lang="en-US" smtClean="0"/>
              <a:t>8/28/17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3389D8F-2289-4B98-B2AF-FE6348FB692C}" type="datetimeFigureOut">
              <a:rPr lang="en-US" smtClean="0"/>
              <a:t>8/28/17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1FAB037-DC3F-440F-9AA6-A1FBC882D8FB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mmaier@miners.utep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505200"/>
            <a:ext cx="84582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Presented by: Maria Isela Maier </a:t>
            </a:r>
          </a:p>
          <a:p>
            <a:pPr algn="ctr"/>
            <a:r>
              <a:rPr lang="en-US" dirty="0" smtClean="0"/>
              <a:t>The University of Texas at El Paso</a:t>
            </a:r>
          </a:p>
          <a:p>
            <a:pPr algn="ctr"/>
            <a:r>
              <a:rPr lang="en-US" dirty="0" smtClean="0"/>
              <a:t>October 1, 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762000"/>
            <a:ext cx="8458200" cy="1524000"/>
          </a:xfrm>
          <a:effectLst/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effectLst/>
              </a:rPr>
              <a:t>Negotiating the Culture of Monolingualism in Composition Studies</a:t>
            </a:r>
          </a:p>
        </p:txBody>
      </p:sp>
    </p:spTree>
    <p:extLst>
      <p:ext uri="{BB962C8B-B14F-4D97-AF65-F5344CB8AC3E}">
        <p14:creationId xmlns:p14="http://schemas.microsoft.com/office/powerpoint/2010/main" val="5451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6349"/>
                </a:solidFill>
                <a:effectLst/>
              </a:rPr>
              <a:t>Implications</a:t>
            </a:r>
            <a:endParaRPr lang="en-US" dirty="0">
              <a:solidFill>
                <a:srgbClr val="D16349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686800" cy="4525963"/>
          </a:xfrm>
        </p:spPr>
        <p:txBody>
          <a:bodyPr>
            <a:normAutofit/>
          </a:bodyPr>
          <a:lstStyle/>
          <a:p>
            <a:pPr>
              <a:buClr>
                <a:srgbClr val="F0A22E"/>
              </a:buClr>
              <a:buFont typeface="Wingdings" pitchFamily="2" charset="2"/>
              <a:buChar char="q"/>
            </a:pPr>
            <a:r>
              <a:rPr lang="en-US" dirty="0">
                <a:solidFill>
                  <a:srgbClr val="4E3B30"/>
                </a:solidFill>
              </a:rPr>
              <a:t> </a:t>
            </a:r>
            <a:r>
              <a:rPr lang="en-US" dirty="0"/>
              <a:t>The nature of teaching composition in the dominant hegemonic language leads to a marginalizing </a:t>
            </a:r>
            <a:r>
              <a:rPr lang="en-US" dirty="0" smtClean="0"/>
              <a:t>culture</a:t>
            </a:r>
            <a:endParaRPr lang="en-US" dirty="0" smtClean="0">
              <a:solidFill>
                <a:srgbClr val="4E3B30"/>
              </a:solidFill>
            </a:endParaRPr>
          </a:p>
          <a:p>
            <a:pPr lvl="0">
              <a:buClr>
                <a:srgbClr val="F0A22E"/>
              </a:buClr>
              <a:buFont typeface="Wingdings" pitchFamily="2" charset="2"/>
              <a:buChar char="q"/>
            </a:pPr>
            <a:r>
              <a:rPr lang="en-US" dirty="0" smtClean="0">
                <a:solidFill>
                  <a:srgbClr val="4E3B30"/>
                </a:solidFill>
              </a:rPr>
              <a:t>Students </a:t>
            </a:r>
            <a:r>
              <a:rPr lang="en-US" dirty="0">
                <a:solidFill>
                  <a:srgbClr val="4E3B30"/>
                </a:solidFill>
              </a:rPr>
              <a:t>Right to Their Own Language - however English only still persists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Instructors cannot make huge departures from institutions requests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614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838200"/>
          </a:xfrm>
        </p:spPr>
        <p:txBody>
          <a:bodyPr/>
          <a:lstStyle/>
          <a:p>
            <a:r>
              <a:rPr lang="en-US" dirty="0" smtClean="0">
                <a:solidFill>
                  <a:srgbClr val="D16349"/>
                </a:solidFill>
                <a:effectLst/>
              </a:rPr>
              <a:t>Recommendations</a:t>
            </a:r>
            <a:endParaRPr lang="en-US" dirty="0">
              <a:solidFill>
                <a:srgbClr val="D16349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1662" y="1600200"/>
            <a:ext cx="8686800" cy="42211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ea typeface="MS Mincho"/>
              </a:rPr>
              <a:t>FYC instructors can </a:t>
            </a:r>
            <a:r>
              <a:rPr lang="en-US" dirty="0">
                <a:ea typeface="MS Mincho"/>
              </a:rPr>
              <a:t>begin to value the students’ linguistic codes by adopting a </a:t>
            </a:r>
            <a:r>
              <a:rPr lang="en-US" dirty="0" err="1">
                <a:ea typeface="MS Mincho"/>
              </a:rPr>
              <a:t>translingual</a:t>
            </a:r>
            <a:r>
              <a:rPr lang="en-US" dirty="0">
                <a:ea typeface="MS Mincho"/>
              </a:rPr>
              <a:t> </a:t>
            </a:r>
            <a:r>
              <a:rPr lang="en-US" dirty="0" smtClean="0">
                <a:ea typeface="MS Mincho"/>
              </a:rPr>
              <a:t>mindset</a:t>
            </a:r>
          </a:p>
          <a:p>
            <a:pPr marL="0" indent="0">
              <a:buNone/>
            </a:pPr>
            <a:endParaRPr lang="en-US" dirty="0" smtClean="0">
              <a:ea typeface="MS Mincho"/>
            </a:endParaRPr>
          </a:p>
          <a:p>
            <a:pPr>
              <a:buFont typeface="Wingdings" pitchFamily="2" charset="2"/>
              <a:buChar char="q"/>
            </a:pPr>
            <a:r>
              <a:rPr lang="en-US" dirty="0">
                <a:ea typeface="MS Mincho"/>
              </a:rPr>
              <a:t>Acknowledging </a:t>
            </a:r>
            <a:r>
              <a:rPr lang="en-US" dirty="0" smtClean="0">
                <a:ea typeface="MS Mincho"/>
              </a:rPr>
              <a:t>students’ linguistic </a:t>
            </a:r>
            <a:r>
              <a:rPr lang="en-US" dirty="0">
                <a:ea typeface="MS Mincho"/>
              </a:rPr>
              <a:t>repertories as opposed to downgrading their “other” languages as obstacles in the classroom, educators are creating a space that accommodates diversity, and diversity is what U.S. and colleges are composed of today.</a:t>
            </a:r>
            <a:endParaRPr lang="en-US" dirty="0" smtClean="0">
              <a:ea typeface="MS Mincho"/>
            </a:endParaRP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377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8800"/>
            <a:ext cx="8686800" cy="1447800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>
                <a:solidFill>
                  <a:srgbClr val="D16349"/>
                </a:solidFill>
                <a:effectLst/>
              </a:rPr>
              <a:t>Questions</a:t>
            </a:r>
            <a:r>
              <a:rPr lang="en-US" sz="6600" dirty="0" smtClean="0">
                <a:solidFill>
                  <a:srgbClr val="D16349"/>
                </a:solidFill>
              </a:rPr>
              <a:t>?</a:t>
            </a:r>
            <a:r>
              <a:rPr lang="en-US" sz="6000" dirty="0" smtClean="0"/>
              <a:t/>
            </a:r>
            <a:br>
              <a:rPr lang="en-US" sz="6000" dirty="0" smtClean="0"/>
            </a:b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2590800" y="3505200"/>
            <a:ext cx="419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Maria </a:t>
            </a:r>
            <a:r>
              <a:rPr lang="en-US" sz="2400" dirty="0" err="1" smtClean="0"/>
              <a:t>Isela</a:t>
            </a:r>
            <a:r>
              <a:rPr lang="en-US" sz="2400" dirty="0" smtClean="0"/>
              <a:t> Maier</a:t>
            </a:r>
          </a:p>
          <a:p>
            <a:r>
              <a:rPr lang="en-US" sz="2400" dirty="0" smtClean="0">
                <a:solidFill>
                  <a:srgbClr val="D16349"/>
                </a:solidFill>
                <a:hlinkClick r:id="rId2"/>
              </a:rPr>
              <a:t>mmaier@miners.utep.edu</a:t>
            </a:r>
            <a:endParaRPr lang="en-US" sz="2400" dirty="0" smtClean="0">
              <a:solidFill>
                <a:srgbClr val="D16349"/>
              </a:solidFill>
            </a:endParaRPr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248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  <a:noFill/>
          <a:effectLst/>
        </p:spPr>
        <p:txBody>
          <a:bodyPr/>
          <a:lstStyle/>
          <a:p>
            <a:r>
              <a:rPr lang="en-US" dirty="0" smtClean="0">
                <a:solidFill>
                  <a:srgbClr val="D16349"/>
                </a:solidFill>
                <a:effectLst/>
              </a:rPr>
              <a:t>Background</a:t>
            </a:r>
            <a:endParaRPr lang="en-US" dirty="0">
              <a:solidFill>
                <a:srgbClr val="D16349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6868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endParaRPr lang="en-US" sz="1000" dirty="0" smtClean="0"/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Teaching FYC in a predominantly Hispanic community along the US-Mexico border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Spanish - first language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/>
              <a:t>English </a:t>
            </a:r>
            <a:r>
              <a:rPr lang="en-US" sz="2800" dirty="0" smtClean="0"/>
              <a:t>as </a:t>
            </a:r>
            <a:r>
              <a:rPr lang="en-US" sz="2800" dirty="0"/>
              <a:t>the method of </a:t>
            </a:r>
            <a:r>
              <a:rPr lang="en-US" sz="2800" dirty="0" smtClean="0"/>
              <a:t>instruction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/>
              <a:t>Shuttling between language (English and Spanish)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/>
              <a:t>Translingualism practice –natural </a:t>
            </a:r>
            <a:r>
              <a:rPr lang="en-US" sz="2800" dirty="0" smtClean="0"/>
              <a:t>process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ENGLISH ONLY</a:t>
            </a:r>
          </a:p>
          <a:p>
            <a:pPr>
              <a:buFont typeface="Wingdings" pitchFamily="2" charset="2"/>
              <a:buChar char="q"/>
            </a:pPr>
            <a:endParaRPr lang="en-US" sz="3000" dirty="0"/>
          </a:p>
          <a:p>
            <a:pPr>
              <a:buFont typeface="Wingdings" pitchFamily="2" charset="2"/>
              <a:buChar char="q"/>
            </a:pPr>
            <a:endParaRPr lang="en-US" sz="3000" dirty="0" smtClean="0"/>
          </a:p>
          <a:p>
            <a:pPr>
              <a:buFont typeface="Wingdings" pitchFamily="2" charset="2"/>
              <a:buChar char="q"/>
            </a:pPr>
            <a:endParaRPr lang="en-US" sz="3000" dirty="0"/>
          </a:p>
          <a:p>
            <a:pPr>
              <a:buFont typeface="Wingdings" pitchFamily="2" charset="2"/>
              <a:buChar char="q"/>
            </a:pPr>
            <a:endParaRPr lang="en-US" sz="3000" dirty="0" smtClean="0"/>
          </a:p>
          <a:p>
            <a:pPr>
              <a:buFont typeface="Wingdings" pitchFamily="2" charset="2"/>
              <a:buChar char="q"/>
            </a:pPr>
            <a:endParaRPr lang="en-US" sz="3000" dirty="0" smtClean="0"/>
          </a:p>
          <a:p>
            <a:pPr>
              <a:buFont typeface="Wingdings" pitchFamily="2" charset="2"/>
              <a:buChar char="q"/>
            </a:pPr>
            <a:endParaRPr lang="en-US" sz="3000" dirty="0" smtClean="0"/>
          </a:p>
          <a:p>
            <a:pPr>
              <a:buFont typeface="Wingdings" pitchFamily="2" charset="2"/>
              <a:buChar char="q"/>
            </a:pPr>
            <a:endParaRPr lang="en-US" sz="3000" dirty="0" smtClean="0"/>
          </a:p>
          <a:p>
            <a:pPr>
              <a:buFont typeface="Wingdings" pitchFamily="2" charset="2"/>
              <a:buChar char="q"/>
            </a:pPr>
            <a:endParaRPr lang="en-US" sz="1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868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>
                <a:solidFill>
                  <a:schemeClr val="accent1"/>
                </a:solidFill>
              </a:rPr>
              <a:t/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b="1" dirty="0" smtClean="0">
                <a:solidFill>
                  <a:schemeClr val="accent1"/>
                </a:solidFill>
                <a:effectLst/>
                <a:latin typeface="Adobe Devanagari" charset="0"/>
                <a:ea typeface="Adobe Devanagari" charset="0"/>
                <a:cs typeface="Adobe Devanagari" charset="0"/>
              </a:rPr>
              <a:t>First </a:t>
            </a:r>
            <a:r>
              <a:rPr lang="en-US" b="1" dirty="0">
                <a:solidFill>
                  <a:schemeClr val="accent1"/>
                </a:solidFill>
                <a:effectLst/>
                <a:latin typeface="Adobe Devanagari" charset="0"/>
                <a:ea typeface="Adobe Devanagari" charset="0"/>
                <a:cs typeface="Adobe Devanagari" charset="0"/>
              </a:rPr>
              <a:t>Year Composition </a:t>
            </a:r>
            <a:r>
              <a:rPr lang="en-US" b="1" dirty="0" smtClean="0">
                <a:solidFill>
                  <a:schemeClr val="accent1"/>
                </a:solidFill>
                <a:effectLst/>
                <a:latin typeface="Adobe Devanagari" charset="0"/>
                <a:ea typeface="Adobe Devanagari" charset="0"/>
                <a:cs typeface="Adobe Devanagari" charset="0"/>
              </a:rPr>
              <a:t>classes</a:t>
            </a:r>
            <a:r>
              <a:rPr lang="is-IS" b="1" dirty="0" smtClean="0">
                <a:solidFill>
                  <a:schemeClr val="accent1"/>
                </a:solidFill>
                <a:effectLst/>
                <a:latin typeface="Adobe Devanagari" charset="0"/>
                <a:ea typeface="Adobe Devanagari" charset="0"/>
                <a:cs typeface="Adobe Devanagari" charset="0"/>
              </a:rPr>
              <a:t>…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0600" y="1676400"/>
            <a:ext cx="7162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sz="4800" dirty="0" smtClean="0">
                <a:solidFill>
                  <a:srgbClr val="4E3B30"/>
                </a:solidFill>
              </a:rPr>
              <a:t>Create </a:t>
            </a:r>
            <a:r>
              <a:rPr lang="en-US" sz="4800" dirty="0">
                <a:solidFill>
                  <a:srgbClr val="4E3B30"/>
                </a:solidFill>
              </a:rPr>
              <a:t>a culture that marginalizes students based on their language differences</a:t>
            </a:r>
          </a:p>
        </p:txBody>
      </p:sp>
    </p:spTree>
    <p:extLst>
      <p:ext uri="{BB962C8B-B14F-4D97-AF65-F5344CB8AC3E}">
        <p14:creationId xmlns:p14="http://schemas.microsoft.com/office/powerpoint/2010/main" val="2975307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r>
              <a:rPr lang="en-US" dirty="0" smtClean="0">
                <a:solidFill>
                  <a:srgbClr val="D16349"/>
                </a:solidFill>
                <a:effectLst/>
              </a:rPr>
              <a:t>Focus of study</a:t>
            </a:r>
            <a:endParaRPr lang="en-US" dirty="0">
              <a:solidFill>
                <a:srgbClr val="D16349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Examine Pedagogical methodologies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Monolingual approach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Indexicality practices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Focus on Translingualism as a communicative practice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Position linguistic differences as resources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Case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700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6992" y="228600"/>
            <a:ext cx="8522208" cy="838200"/>
          </a:xfrm>
        </p:spPr>
        <p:txBody>
          <a:bodyPr/>
          <a:lstStyle/>
          <a:p>
            <a:r>
              <a:rPr lang="en-US" dirty="0" smtClean="0">
                <a:solidFill>
                  <a:srgbClr val="D16349"/>
                </a:solidFill>
                <a:effectLst/>
              </a:rPr>
              <a:t>Theoretical framework</a:t>
            </a:r>
            <a:endParaRPr lang="en-US" dirty="0">
              <a:solidFill>
                <a:srgbClr val="D16349"/>
              </a:solidFill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68580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endParaRPr lang="en-US" sz="9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3800" dirty="0" smtClean="0"/>
              <a:t>Matsuda</a:t>
            </a:r>
            <a:r>
              <a:rPr lang="en-US" sz="3500" dirty="0" smtClean="0"/>
              <a:t> (2006)</a:t>
            </a:r>
          </a:p>
          <a:p>
            <a:pPr marL="0" indent="0">
              <a:buNone/>
            </a:pPr>
            <a:endParaRPr lang="en-US" sz="1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3800" dirty="0" err="1" smtClean="0"/>
              <a:t>Mangelsdorf</a:t>
            </a:r>
            <a:r>
              <a:rPr lang="en-US" sz="3800" dirty="0" smtClean="0"/>
              <a:t> </a:t>
            </a:r>
            <a:r>
              <a:rPr lang="en-US" dirty="0" smtClean="0"/>
              <a:t> (2010)</a:t>
            </a:r>
          </a:p>
          <a:p>
            <a:pPr marL="0" indent="0">
              <a:buNone/>
            </a:pPr>
            <a:endParaRPr lang="en-US" sz="1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3800" dirty="0" smtClean="0"/>
              <a:t>Davila (2012)</a:t>
            </a:r>
          </a:p>
          <a:p>
            <a:pPr marL="0" indent="0">
              <a:buNone/>
            </a:pPr>
            <a:endParaRPr lang="en-US" sz="1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3800" dirty="0" err="1" smtClean="0"/>
              <a:t>Canagarajah</a:t>
            </a:r>
            <a:r>
              <a:rPr lang="en-US" dirty="0" smtClean="0"/>
              <a:t> and </a:t>
            </a:r>
            <a:r>
              <a:rPr lang="en-US" dirty="0" err="1" smtClean="0"/>
              <a:t>Wurr</a:t>
            </a:r>
            <a:r>
              <a:rPr lang="en-US" dirty="0" smtClean="0"/>
              <a:t> (2011)</a:t>
            </a:r>
            <a:endParaRPr lang="en-US" dirty="0"/>
          </a:p>
          <a:p>
            <a:pPr marL="914400" lvl="2" indent="0">
              <a:buNone/>
            </a:pPr>
            <a:endParaRPr lang="en-US" sz="2800" dirty="0"/>
          </a:p>
          <a:p>
            <a:pPr lvl="2">
              <a:buFont typeface="Wingdings" charset="2"/>
              <a:buChar char="q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48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17938" y="304800"/>
            <a:ext cx="8686800" cy="838200"/>
          </a:xfrm>
        </p:spPr>
        <p:txBody>
          <a:bodyPr/>
          <a:lstStyle/>
          <a:p>
            <a:r>
              <a:rPr lang="en-US" dirty="0" smtClean="0">
                <a:effectLst/>
              </a:rPr>
              <a:t>Analysis </a:t>
            </a:r>
            <a:endParaRPr lang="en-US" dirty="0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15310" y="1295400"/>
            <a:ext cx="8686800" cy="5257800"/>
          </a:xfrm>
        </p:spPr>
        <p:txBody>
          <a:bodyPr>
            <a:normAutofit/>
          </a:bodyPr>
          <a:lstStyle/>
          <a:p>
            <a:pPr marL="342900" lvl="1" indent="-342900">
              <a:buFont typeface="Wingdings" charset="2"/>
              <a:buChar char="q"/>
            </a:pPr>
            <a:r>
              <a:rPr lang="en-US" sz="2600" dirty="0">
                <a:solidFill>
                  <a:schemeClr val="tx1"/>
                </a:solidFill>
              </a:rPr>
              <a:t>“the tacit and widespread acceptance of the dominant image of composition students as native speakers of a privileged variety of English</a:t>
            </a:r>
            <a:r>
              <a:rPr lang="en-US" sz="2600" dirty="0" smtClean="0">
                <a:solidFill>
                  <a:schemeClr val="tx1"/>
                </a:solidFill>
              </a:rPr>
              <a:t>”</a:t>
            </a:r>
          </a:p>
          <a:p>
            <a:pPr marL="342900" lvl="1" indent="-342900">
              <a:buFont typeface="Wingdings" charset="2"/>
              <a:buChar char="q"/>
            </a:pPr>
            <a:r>
              <a:rPr lang="en-US" sz="2600" dirty="0">
                <a:solidFill>
                  <a:schemeClr val="tx1"/>
                </a:solidFill>
              </a:rPr>
              <a:t>“…how writing instructors, despite the best of intentions, play a role in promulgating a standard language ideology</a:t>
            </a:r>
            <a:r>
              <a:rPr lang="en-US" sz="2600" dirty="0" smtClean="0">
                <a:solidFill>
                  <a:schemeClr val="tx1"/>
                </a:solidFill>
              </a:rPr>
              <a:t>”</a:t>
            </a:r>
          </a:p>
          <a:p>
            <a:pPr marL="342900" lvl="1" indent="-342900">
              <a:buFont typeface="Wingdings" charset="2"/>
              <a:buChar char="q"/>
            </a:pPr>
            <a:r>
              <a:rPr lang="en-US" sz="2600" dirty="0">
                <a:solidFill>
                  <a:schemeClr val="tx1"/>
                </a:solidFill>
              </a:rPr>
              <a:t>“unearned privilege to some students at the expense of others and, in the process, perpetuate race- and class-based privilege” 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342900" lvl="1" indent="-342900">
              <a:buFont typeface="Wingdings" charset="2"/>
              <a:buChar char="q"/>
            </a:pPr>
            <a:r>
              <a:rPr lang="en-US" sz="2600" dirty="0">
                <a:solidFill>
                  <a:schemeClr val="tx1"/>
                </a:solidFill>
              </a:rPr>
              <a:t>“Traces of one language are creative, enabling, and offer possibilities for voice”</a:t>
            </a:r>
          </a:p>
          <a:p>
            <a:pPr marL="342900" lvl="1" indent="-342900">
              <a:buFont typeface="Wingdings" charset="2"/>
              <a:buChar char="q"/>
            </a:pPr>
            <a:endParaRPr lang="en-US" sz="4000" dirty="0"/>
          </a:p>
          <a:p>
            <a:pPr marL="342900" lvl="1" indent="-342900">
              <a:buFont typeface="Wingdings" charset="2"/>
              <a:buChar char="q"/>
            </a:pPr>
            <a:endParaRPr lang="en-US" sz="3200" dirty="0"/>
          </a:p>
          <a:p>
            <a:pPr marL="342900" lvl="1" indent="-342900">
              <a:buFont typeface="Wingdings" charset="2"/>
              <a:buChar char="q"/>
            </a:pPr>
            <a:endParaRPr lang="en-US" sz="3200" dirty="0"/>
          </a:p>
          <a:p>
            <a:pPr>
              <a:buFont typeface="Wingdings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747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6349"/>
                </a:solidFill>
                <a:effectLst/>
              </a:rPr>
              <a:t>Case Study</a:t>
            </a:r>
            <a:endParaRPr lang="en-US" dirty="0">
              <a:solidFill>
                <a:srgbClr val="D16349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543800" cy="48006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q"/>
            </a:pPr>
            <a:r>
              <a:rPr lang="en-US" dirty="0" smtClean="0"/>
              <a:t>Methodology: 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43 hours of classroom observation of a freshmen English composition class 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17 students interviews in person and via telephone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3 interviews with instructor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3 instructor surveys and 4 student surveys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Field notes, including video and audio recordings of classes</a:t>
            </a:r>
          </a:p>
          <a:p>
            <a:pPr>
              <a:buFont typeface="Wingdings" charset="2"/>
              <a:buChar char="q"/>
            </a:pPr>
            <a:r>
              <a:rPr lang="en-US" dirty="0" smtClean="0"/>
              <a:t>Participants: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1 instructor, Hispanic, Female, Ph.D</a:t>
            </a:r>
            <a:r>
              <a:rPr lang="en-US" dirty="0"/>
              <a:t>. in Rhetoric and Composition</a:t>
            </a:r>
          </a:p>
          <a:p>
            <a:pPr>
              <a:buFont typeface="Arial" charset="0"/>
              <a:buChar char="•"/>
            </a:pPr>
            <a:r>
              <a:rPr lang="en-US" dirty="0"/>
              <a:t>11 student participants</a:t>
            </a:r>
          </a:p>
          <a:p>
            <a:pPr lvl="2">
              <a:buFont typeface="Arial" charset="0"/>
              <a:buChar char="•"/>
            </a:pPr>
            <a:r>
              <a:rPr lang="en-US" dirty="0"/>
              <a:t>6 females (one commutes from Mexico)</a:t>
            </a:r>
          </a:p>
          <a:p>
            <a:pPr lvl="2">
              <a:buFont typeface="Arial" charset="0"/>
              <a:buChar char="•"/>
            </a:pPr>
            <a:r>
              <a:rPr lang="en-US" dirty="0"/>
              <a:t>5 </a:t>
            </a:r>
            <a:r>
              <a:rPr lang="en-US" dirty="0" smtClean="0"/>
              <a:t>males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6349"/>
                </a:solidFill>
                <a:effectLst/>
              </a:rPr>
              <a:t>Case study - findings</a:t>
            </a:r>
            <a:endParaRPr lang="en-US" dirty="0">
              <a:solidFill>
                <a:srgbClr val="D16349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554163"/>
            <a:ext cx="6781800" cy="355123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Most student participants used Spanish </a:t>
            </a:r>
            <a:r>
              <a:rPr lang="en-US" dirty="0" smtClean="0"/>
              <a:t>in casual conversation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Students </a:t>
            </a:r>
            <a:r>
              <a:rPr lang="en-US" dirty="0"/>
              <a:t>accessed their Spanish for the invention and writing </a:t>
            </a:r>
            <a:r>
              <a:rPr lang="en-US" dirty="0" smtClean="0"/>
              <a:t>process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433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D16349"/>
                </a:solidFill>
                <a:effectLst/>
              </a:rPr>
              <a:t>Case study - Discussion and conclusion</a:t>
            </a:r>
            <a:endParaRPr lang="en-US" dirty="0">
              <a:solidFill>
                <a:srgbClr val="D16349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76400"/>
            <a:ext cx="8153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Evidence </a:t>
            </a:r>
            <a:r>
              <a:rPr lang="en-US" dirty="0" smtClean="0"/>
              <a:t>indicated that translanguaging is a spontaneous occurrence </a:t>
            </a:r>
          </a:p>
          <a:p>
            <a:pPr>
              <a:buFont typeface="Wingdings" pitchFamily="2" charset="2"/>
              <a:buChar char="q"/>
            </a:pPr>
            <a:endParaRPr lang="en-US" sz="1400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Translanguaging benefits student learning 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385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397</TotalTime>
  <Words>423</Words>
  <Application>Microsoft Macintosh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Negotiating the Culture of Monolingualism in Composition Studies</vt:lpstr>
      <vt:lpstr>Background</vt:lpstr>
      <vt:lpstr>    First Year Composition classes…</vt:lpstr>
      <vt:lpstr>Focus of study</vt:lpstr>
      <vt:lpstr>Theoretical framework</vt:lpstr>
      <vt:lpstr>Analysis </vt:lpstr>
      <vt:lpstr>Case Study</vt:lpstr>
      <vt:lpstr>Case study - findings</vt:lpstr>
      <vt:lpstr>Case study - Discussion and conclusion</vt:lpstr>
      <vt:lpstr>Implications</vt:lpstr>
      <vt:lpstr>Recommendations</vt:lpstr>
      <vt:lpstr>Questions?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</dc:creator>
  <cp:lastModifiedBy>Isela</cp:lastModifiedBy>
  <cp:revision>59</cp:revision>
  <cp:lastPrinted>2015-02-07T01:29:49Z</cp:lastPrinted>
  <dcterms:created xsi:type="dcterms:W3CDTF">2015-01-26T00:15:42Z</dcterms:created>
  <dcterms:modified xsi:type="dcterms:W3CDTF">2017-08-29T02:07:29Z</dcterms:modified>
</cp:coreProperties>
</file>